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1362" r:id="rId2"/>
    <p:sldId id="1366" r:id="rId3"/>
    <p:sldId id="1367" r:id="rId4"/>
    <p:sldId id="1368" r:id="rId5"/>
    <p:sldId id="1370" r:id="rId6"/>
    <p:sldId id="1358" r:id="rId7"/>
    <p:sldId id="964" r:id="rId8"/>
    <p:sldId id="1372" r:id="rId9"/>
    <p:sldId id="1360" r:id="rId10"/>
    <p:sldId id="1363" r:id="rId11"/>
    <p:sldId id="1364" r:id="rId1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95"/>
    <p:restoredTop sz="94694"/>
  </p:normalViewPr>
  <p:slideViewPr>
    <p:cSldViewPr snapToGrid="0" snapToObjects="1">
      <p:cViewPr varScale="1">
        <p:scale>
          <a:sx n="115" d="100"/>
          <a:sy n="115" d="100"/>
        </p:scale>
        <p:origin x="208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8DC5E-CCE1-1641-97BA-63BCC2FC3AE7}" type="datetimeFigureOut">
              <a:rPr lang="en-MX" smtClean="0"/>
              <a:t>11/17/21</a:t>
            </a:fld>
            <a:endParaRPr lang="en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BCA3D-3A56-D445-8F3E-8E7E2BA4B5A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7039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97350"/>
          </a:xfrm>
          <a:ln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038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DAEBB-C001-E847-84D5-5E6565842D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46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97350"/>
          </a:xfrm>
          <a:ln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740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97350"/>
          </a:xfrm>
          <a:ln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13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7DB9DD-E199-CC43-BB50-6AF8A85A2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38D8C61-36B8-1B4E-8A43-25D2506C5F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272B63-2C71-284C-98E5-88BF5E2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1FF2-0EF4-C74E-A9BB-8F79AB2B8B11}" type="datetimeFigureOut">
              <a:rPr lang="es-MX" smtClean="0"/>
              <a:t>17/11/21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6A946-0AD6-3649-A09D-ED1CDFFBD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84633A-4D59-B945-995A-D6F9E01E7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A811-CBB8-524C-8EA8-DE8F7855BF0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570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3E59C8-E303-C74E-92F9-18BEC69C4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053AC86-E71D-CF47-93F1-E24A247A83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BD9685-1961-1A48-AC2B-F556ED74F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1FF2-0EF4-C74E-A9BB-8F79AB2B8B11}" type="datetimeFigureOut">
              <a:rPr lang="es-MX" smtClean="0"/>
              <a:t>17/11/21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15D3A5-7C39-BE4F-8825-49D0C7822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D4681A-F0C7-0F4A-9EF8-163C9ED0D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A811-CBB8-524C-8EA8-DE8F7855BF0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132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76744A7-B73B-B845-B237-FDADC3B32F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26A547-C47E-3846-8E8D-C1501E0D58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493EA4-18B8-4945-B2F5-7AD72CA5D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1FF2-0EF4-C74E-A9BB-8F79AB2B8B11}" type="datetimeFigureOut">
              <a:rPr lang="es-MX" smtClean="0"/>
              <a:t>17/11/21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C466B8-C337-9A41-8CC1-E1622A987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2D65C9-D8B2-D546-B380-D63F42D0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A811-CBB8-524C-8EA8-DE8F7855BF0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3456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75F8F8-5A6A-4B4F-ACB5-B8D861940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D438D5-BF6E-E549-BB9F-DB44CF08F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0BA7F8-C8C4-A843-AC0D-634018846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1FF2-0EF4-C74E-A9BB-8F79AB2B8B11}" type="datetimeFigureOut">
              <a:rPr lang="es-MX" smtClean="0"/>
              <a:t>17/11/21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BD8DA3-D39B-0F49-A52A-709B2F93F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6049AA-AA8E-F546-A594-7C0E439AF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A811-CBB8-524C-8EA8-DE8F7855BF0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2588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E72A7-E920-8A46-B5C0-9D7CEF81F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9787497-3557-584F-B190-9E9C16D3D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003C5F-6828-1441-A2BA-9EB63601D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1FF2-0EF4-C74E-A9BB-8F79AB2B8B11}" type="datetimeFigureOut">
              <a:rPr lang="es-MX" smtClean="0"/>
              <a:t>17/11/21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8B43BF-72F0-BF4E-BB6D-605CC9C1E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C6C37D-3218-254F-80CA-DA67291F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A811-CBB8-524C-8EA8-DE8F7855BF0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122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0A6D11-963B-7B44-AD13-B35E14522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375548-2EEA-8C48-A80D-5E37C979A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0C95F2-DDF5-6B44-8E94-4AABF17D0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B77EC1-7864-DD4A-A7EE-5FC480DE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1FF2-0EF4-C74E-A9BB-8F79AB2B8B11}" type="datetimeFigureOut">
              <a:rPr lang="es-MX" smtClean="0"/>
              <a:t>17/11/21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E56BD1-C6CE-4A49-9A07-38402C95E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2D913C-40BC-9547-9814-F1615572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A811-CBB8-524C-8EA8-DE8F7855BF0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5749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E437A2-216E-9B40-A034-9FDEC8438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F69601-D7FC-9F46-968A-F2548D224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E77295-1D06-8441-AC38-2D873D4A7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5226D48-E709-8048-BB7A-981D587156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F04573-4651-934B-92A1-3806B1A94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A6585E6-650B-9449-A2C5-EA986819E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1FF2-0EF4-C74E-A9BB-8F79AB2B8B11}" type="datetimeFigureOut">
              <a:rPr lang="es-MX" smtClean="0"/>
              <a:t>17/11/21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5A5AB11-9105-D342-84B8-7C7259DFE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E407DF3-D2A0-2A4A-A276-70193BCE9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A811-CBB8-524C-8EA8-DE8F7855BF0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025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59C53D-10BB-E04E-8313-8A59F4316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2641AE2-AC08-C243-9145-CE0B14DC6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1FF2-0EF4-C74E-A9BB-8F79AB2B8B11}" type="datetimeFigureOut">
              <a:rPr lang="es-MX" smtClean="0"/>
              <a:t>17/11/21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2FC2ACE-0BF6-B042-94E8-B4A79A8FA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DA2EF6C-6D28-604D-BFC0-03B934595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A811-CBB8-524C-8EA8-DE8F7855BF0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373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39BAF5C-D246-224C-8F69-3CEFFB1D0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1FF2-0EF4-C74E-A9BB-8F79AB2B8B11}" type="datetimeFigureOut">
              <a:rPr lang="es-MX" smtClean="0"/>
              <a:t>17/11/21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D092A07-F2A2-5A44-9FB4-8DE9C5F8B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1BF60F-21A7-9A49-96B9-D327B4A98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A811-CBB8-524C-8EA8-DE8F7855BF0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3375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744CD7-BDA1-7046-AB52-AA7254196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3F1726-EE94-4245-919C-EDB25E8D1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40DCC70-9F94-8246-AE65-F7C79D6638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B3FBB6D-D733-CE4F-B33D-7F35A30EE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1FF2-0EF4-C74E-A9BB-8F79AB2B8B11}" type="datetimeFigureOut">
              <a:rPr lang="es-MX" smtClean="0"/>
              <a:t>17/11/21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23C38C-6385-E64F-B54D-C2CCC83C9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75FC2A-8B59-4644-BCAE-B229AF37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A811-CBB8-524C-8EA8-DE8F7855BF0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3295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A0ACFE-289F-0B40-A0FE-8AA7F203D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797F1EB-A08A-7947-8BE4-E72640D720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1AE2F3C-8737-394B-B1FB-398727A52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D8750E-6471-B745-9976-F294407D9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1FF2-0EF4-C74E-A9BB-8F79AB2B8B11}" type="datetimeFigureOut">
              <a:rPr lang="es-MX" smtClean="0"/>
              <a:t>17/11/21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307F43-7CAC-904B-8291-4AEF81D55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4A1326-2F80-EB4E-83F7-980828F90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A811-CBB8-524C-8EA8-DE8F7855BF0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4951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9B3FFE7-DBDF-6E46-8162-ADAF80FA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A79DE-3785-4C45-8EB9-E3BD5C685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F70EBF-9B00-0747-95C0-BC51636B1E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31FF2-0EF4-C74E-A9BB-8F79AB2B8B11}" type="datetimeFigureOut">
              <a:rPr lang="es-MX" smtClean="0"/>
              <a:t>17/11/21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17D920-267B-AD4C-9EC4-954A5D663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21B316-26C5-1341-8604-92C523F09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1A811-CBB8-524C-8EA8-DE8F7855BF0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556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ornada.com.mx/2021/10/16/delcampo/articulos/transicion-energetica-justa.html" TargetMode="External"/><Relationship Id="rId3" Type="http://schemas.openxmlformats.org/officeDocument/2006/relationships/hyperlink" Target="https://sites.google.com/site/lucaferrariwebsite/divulgaci%C3%B3n-y-difusi%C3%B3n/articulos-de-divulgaci%C3%B3n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acyt.mx/el-papel-de-las-fuentes-de-energia-en-una-transicion-social-y-ambientalmente-sustentable/" TargetMode="External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0" Type="http://schemas.openxmlformats.org/officeDocument/2006/relationships/hyperlink" Target="https://microadmin.jornada.com.mx/ecologica/2021/07/18/vivir-todos-dentro-de-los-limites-planetarios-7925.html" TargetMode="External"/><Relationship Id="rId4" Type="http://schemas.openxmlformats.org/officeDocument/2006/relationships/hyperlink" Target="https://www.revistaserendipia.com/ciencia/e3-energ%C3%ADa-ecolog%C3%ADa-econom%C3%ADa/" TargetMode="External"/><Relationship Id="rId9" Type="http://schemas.openxmlformats.org/officeDocument/2006/relationships/hyperlink" Target="https://ecologica.jornada.com.mx/2021/08/15/las-energias-limpias-implican-un-aumento-exponencial-de-la-extraccion-minera-4400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ites.google.com/site/lucaferrariwebsite/divulgaci%C3%B3n-y-difusi%C3%B3n/articulos-de-divulgaci%C3%B3n" TargetMode="External"/><Relationship Id="rId5" Type="http://schemas.openxmlformats.org/officeDocument/2006/relationships/hyperlink" Target="https://www.sugarsync.com/pf/D950671_08382479_459761" TargetMode="External"/><Relationship Id="rId10" Type="http://schemas.openxmlformats.org/officeDocument/2006/relationships/hyperlink" Target="https://www.alainet.org/es/articulo/209972" TargetMode="External"/><Relationship Id="rId4" Type="http://schemas.openxmlformats.org/officeDocument/2006/relationships/hyperlink" Target="https://www.dropbox.com/s/zbqmg7zcx6z7db7/Ferrari%20Masera%20DialogosAmbientales-Primavera%202020.pdf?dl=0" TargetMode="External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12192000" cy="1132114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</p:spPr>
        <p:txBody>
          <a:bodyPr lIns="9360" tIns="9360" rIns="9360" bIns="9360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endParaRPr lang="es-ES" sz="3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CuadroTexto 2"/>
          <p:cNvSpPr txBox="1">
            <a:spLocks noChangeArrowheads="1"/>
          </p:cNvSpPr>
          <p:nvPr/>
        </p:nvSpPr>
        <p:spPr bwMode="auto">
          <a:xfrm>
            <a:off x="-1782763" y="195897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5B02D2FF-9C7A-7749-805F-8F0ECF329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7" y="5574772"/>
            <a:ext cx="8478859" cy="1283228"/>
          </a:xfrm>
          <a:prstGeom prst="rect">
            <a:avLst/>
          </a:prstGeom>
          <a:noFill/>
          <a:ln>
            <a:noFill/>
          </a:ln>
        </p:spPr>
        <p:txBody>
          <a:bodyPr lIns="0" tIns="0" rIns="3924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alayalam Sangam MN" pitchFamily="2" charset="0"/>
                <a:cs typeface="Malayalam Sangam MN" pitchFamily="2" charset="0"/>
              </a:rPr>
              <a:t>Luca Ferrari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alayalam Sangam MN" pitchFamily="2" charset="0"/>
                <a:cs typeface="Malayalam Sangam MN" pitchFamily="2" charset="0"/>
              </a:rPr>
              <a:t>Centro de Geociencias, UNAM, campus Juriquilla, Qro.</a:t>
            </a:r>
          </a:p>
        </p:txBody>
      </p:sp>
      <p:pic>
        <p:nvPicPr>
          <p:cNvPr id="15" name="Picture 14" descr="A picture containing grass, outdoor, old, field&#10;&#10;Description automatically generated">
            <a:extLst>
              <a:ext uri="{FF2B5EF4-FFF2-40B4-BE49-F238E27FC236}">
                <a16:creationId xmlns:a16="http://schemas.microsoft.com/office/drawing/2014/main" id="{940EB511-0318-E04A-983B-465C3F3CD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275" y="963463"/>
            <a:ext cx="8160554" cy="45880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5C9319-AE93-E643-83D1-723E3DB83748}"/>
              </a:ext>
            </a:extLst>
          </p:cNvPr>
          <p:cNvSpPr/>
          <p:nvPr/>
        </p:nvSpPr>
        <p:spPr>
          <a:xfrm>
            <a:off x="81504" y="136472"/>
            <a:ext cx="1202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s-E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Perspectivas del colapso global</a:t>
            </a:r>
            <a:endParaRPr lang="es-MX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CA84943-18D2-4F47-860A-B84FBB656779}"/>
              </a:ext>
            </a:extLst>
          </p:cNvPr>
          <p:cNvCxnSpPr>
            <a:cxnSpLocks/>
          </p:cNvCxnSpPr>
          <p:nvPr/>
        </p:nvCxnSpPr>
        <p:spPr>
          <a:xfrm>
            <a:off x="178676" y="798788"/>
            <a:ext cx="117505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7D1629-91EE-7B40-B5FF-EB5E5E8B0EEA}"/>
              </a:ext>
            </a:extLst>
          </p:cNvPr>
          <p:cNvCxnSpPr>
            <a:cxnSpLocks/>
          </p:cNvCxnSpPr>
          <p:nvPr/>
        </p:nvCxnSpPr>
        <p:spPr>
          <a:xfrm>
            <a:off x="183931" y="5722888"/>
            <a:ext cx="117505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029815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12192000" cy="1132114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</p:spPr>
        <p:txBody>
          <a:bodyPr lIns="9360" tIns="9360" rIns="9360" bIns="9360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endParaRPr lang="es-ES" sz="3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CuadroTexto 2"/>
          <p:cNvSpPr txBox="1">
            <a:spLocks noChangeArrowheads="1"/>
          </p:cNvSpPr>
          <p:nvPr/>
        </p:nvSpPr>
        <p:spPr bwMode="auto">
          <a:xfrm>
            <a:off x="-1782763" y="195897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5C9319-AE93-E643-83D1-723E3DB83748}"/>
              </a:ext>
            </a:extLst>
          </p:cNvPr>
          <p:cNvSpPr/>
          <p:nvPr/>
        </p:nvSpPr>
        <p:spPr>
          <a:xfrm>
            <a:off x="81504" y="136472"/>
            <a:ext cx="1202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s-ES" sz="3200" b="1" dirty="0">
                <a:solidFill>
                  <a:srgbClr val="000000"/>
                </a:solidFill>
                <a:latin typeface="Arial" charset="0"/>
                <a:cs typeface="Arial" charset="0"/>
                <a:hlinkClick r:id="rId3"/>
              </a:rPr>
              <a:t>Contribuciones recientes </a:t>
            </a:r>
            <a:endParaRPr lang="es-MX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C974FF-A038-DD44-8662-DD17A35AC205}"/>
              </a:ext>
            </a:extLst>
          </p:cNvPr>
          <p:cNvSpPr/>
          <p:nvPr/>
        </p:nvSpPr>
        <p:spPr>
          <a:xfrm>
            <a:off x="162186" y="1822684"/>
            <a:ext cx="11700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X" dirty="0">
                <a:hlinkClick r:id="rId4"/>
              </a:rPr>
              <a:t>https://www.revistaserendipia.com/ciencia/e3-energ%C3%ADa-ecolog%C3%ADa-econom%C3%ADa/</a:t>
            </a:r>
            <a:endParaRPr lang="en-MX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D3B460-F5D7-D44E-A182-06E07AB22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01" y="905516"/>
            <a:ext cx="4130892" cy="9345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A6EB92-8F11-7545-89B8-3CE895660103}"/>
              </a:ext>
            </a:extLst>
          </p:cNvPr>
          <p:cNvSpPr/>
          <p:nvPr/>
        </p:nvSpPr>
        <p:spPr>
          <a:xfrm>
            <a:off x="4444787" y="885481"/>
            <a:ext cx="43380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Columna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revista</a:t>
            </a:r>
            <a:r>
              <a:rPr lang="en-US" dirty="0"/>
              <a:t> de </a:t>
            </a:r>
            <a:r>
              <a:rPr lang="en-US" dirty="0" err="1"/>
              <a:t>divulgación</a:t>
            </a:r>
            <a:r>
              <a:rPr lang="en-US" dirty="0"/>
              <a:t> </a:t>
            </a:r>
            <a:r>
              <a:rPr lang="en-US" dirty="0" err="1"/>
              <a:t>científica</a:t>
            </a:r>
            <a:r>
              <a:rPr lang="en-US" dirty="0"/>
              <a:t> </a:t>
            </a:r>
          </a:p>
          <a:p>
            <a:r>
              <a:rPr lang="en-US" b="1" dirty="0"/>
              <a:t>E3: ENERGÍA, ECOLOGÍA, ECONOMÍA</a:t>
            </a:r>
          </a:p>
          <a:p>
            <a:r>
              <a:rPr lang="en-US" dirty="0"/>
              <a:t>63 </a:t>
            </a:r>
            <a:r>
              <a:rPr lang="en-US" dirty="0" err="1"/>
              <a:t>artículos</a:t>
            </a:r>
            <a:r>
              <a:rPr lang="en-US" dirty="0"/>
              <a:t> </a:t>
            </a:r>
            <a:r>
              <a:rPr lang="en-US" dirty="0" err="1"/>
              <a:t>desde</a:t>
            </a:r>
            <a:r>
              <a:rPr lang="en-US" dirty="0"/>
              <a:t> 2010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256EA9-7602-D549-8A64-7E88883B9E8F}"/>
              </a:ext>
            </a:extLst>
          </p:cNvPr>
          <p:cNvSpPr/>
          <p:nvPr/>
        </p:nvSpPr>
        <p:spPr>
          <a:xfrm>
            <a:off x="1884927" y="2805906"/>
            <a:ext cx="997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Open Sans"/>
              </a:rPr>
              <a:t>Ferrari L.,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Masera</a:t>
            </a:r>
            <a:r>
              <a:rPr lang="en-US" dirty="0">
                <a:latin typeface="Open Sans"/>
              </a:rPr>
              <a:t> O., 2021. </a:t>
            </a:r>
            <a:r>
              <a:rPr lang="en-US" b="1" u="sng" dirty="0">
                <a:latin typeface="Open Sans"/>
                <a:hlinkClick r:id="rId6"/>
              </a:rPr>
              <a:t>El papel de las fuente de energía en una transición social y ambientalmente sustentable.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Boletín</a:t>
            </a:r>
            <a:r>
              <a:rPr lang="en-US" dirty="0">
                <a:latin typeface="Open Sans"/>
              </a:rPr>
              <a:t> CONACYT, no. 2, 61-68.</a:t>
            </a:r>
            <a:endParaRPr lang="en-US" dirty="0"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E5B55A-85CE-EE47-93BC-2FC43DCE1B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145" y="2270002"/>
            <a:ext cx="1632782" cy="20514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102AE02-F515-814B-97D6-65031C55A3BA}"/>
              </a:ext>
            </a:extLst>
          </p:cNvPr>
          <p:cNvSpPr/>
          <p:nvPr/>
        </p:nvSpPr>
        <p:spPr>
          <a:xfrm>
            <a:off x="2859872" y="4650797"/>
            <a:ext cx="933212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Ferrari L.,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Masera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O., 2021. </a:t>
            </a:r>
            <a:r>
              <a:rPr lang="en-US" sz="1700" b="1" u="sng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Transición energética justa y sustentable en la perspectiva del post-crecimiento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La Jornada del Campo, no. 169, 16 de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octubre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Ferrari L.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 Pérez Jimenez S., 2021.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 </a:t>
            </a:r>
            <a:r>
              <a:rPr lang="en-US" sz="1700" b="1" u="sng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Las energías limpias implican un aumento exponencial de la extracción minera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. La Jornada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Ecológica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 Agosto 2021.</a:t>
            </a:r>
          </a:p>
          <a:p>
            <a:pPr>
              <a:spcBef>
                <a:spcPts val="1200"/>
              </a:spcBef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Ferrari L.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 2021. </a:t>
            </a:r>
            <a:r>
              <a:rPr lang="en-US" sz="1700" b="1" u="sng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Vivir, todos, dentro de los límites planetarios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. La Jornada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Ecológica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 Julio 2021.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530F29-1987-CB4B-8F0E-550D8D17A1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426" y="5362727"/>
            <a:ext cx="2133600" cy="368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15E8E-8A98-D14D-B10A-C191E05798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426" y="6032090"/>
            <a:ext cx="2133600" cy="368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996302-2C0C-CF45-8F54-8D9A42A66C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426" y="4774975"/>
            <a:ext cx="2133600" cy="3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47494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12192000" cy="1132114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</p:spPr>
        <p:txBody>
          <a:bodyPr lIns="9360" tIns="9360" rIns="9360" bIns="9360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endParaRPr lang="es-ES" sz="3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CuadroTexto 2"/>
          <p:cNvSpPr txBox="1">
            <a:spLocks noChangeArrowheads="1"/>
          </p:cNvSpPr>
          <p:nvPr/>
        </p:nvSpPr>
        <p:spPr bwMode="auto">
          <a:xfrm>
            <a:off x="-1782763" y="195897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13" name="Picture 8" descr="Resultado de imagen para logo unam blanco">
            <a:extLst>
              <a:ext uri="{FF2B5EF4-FFF2-40B4-BE49-F238E27FC236}">
                <a16:creationId xmlns:a16="http://schemas.microsoft.com/office/drawing/2014/main" id="{27C59FA6-C394-D141-9A82-5F4CB7BF2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213" y="5735306"/>
            <a:ext cx="843444" cy="94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D561DC-C9FA-9C40-B32E-6A70C48948CF}"/>
              </a:ext>
            </a:extLst>
          </p:cNvPr>
          <p:cNvSpPr/>
          <p:nvPr/>
        </p:nvSpPr>
        <p:spPr>
          <a:xfrm>
            <a:off x="3243943" y="3301677"/>
            <a:ext cx="871484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Ferrari L.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Masera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O., 2020. </a:t>
            </a:r>
            <a:r>
              <a:rPr lang="en-US" sz="1700" b="1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¿Qué implica una transición energética sustentable?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Diálogos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Ambientales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 v. 1, no. 2, Junio de 2020.</a:t>
            </a:r>
            <a:endParaRPr lang="en-US" sz="17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5F5205-9723-2348-94D5-A105EA02FDA9}"/>
              </a:ext>
            </a:extLst>
          </p:cNvPr>
          <p:cNvSpPr/>
          <p:nvPr/>
        </p:nvSpPr>
        <p:spPr>
          <a:xfrm>
            <a:off x="1926772" y="5105461"/>
            <a:ext cx="1018441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fontAlgn="base">
              <a:spcBef>
                <a:spcPts val="450"/>
              </a:spcBef>
            </a:pPr>
            <a:r>
              <a:rPr lang="en-US" sz="1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Ferrari L.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Ocampo Tellez E., 2019.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 </a:t>
            </a:r>
            <a:r>
              <a:rPr lang="en-US" sz="17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Tendencias globales en energía y perspectiva de México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In: Calva J.L. (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coordinador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Futuro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Energía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México. Juan Pablo Editor y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Consejo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Nacional de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Universitarios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ISBN del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volumen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978-607-711-501-4.</a:t>
            </a:r>
            <a:endParaRPr lang="en-US" sz="17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2A00BD-03BC-2341-9D30-12560D53D3E3}"/>
              </a:ext>
            </a:extLst>
          </p:cNvPr>
          <p:cNvSpPr/>
          <p:nvPr/>
        </p:nvSpPr>
        <p:spPr>
          <a:xfrm>
            <a:off x="81504" y="136472"/>
            <a:ext cx="1202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s-ES" sz="3200" b="1" dirty="0">
                <a:solidFill>
                  <a:srgbClr val="000000"/>
                </a:solidFill>
                <a:latin typeface="Arial" charset="0"/>
                <a:cs typeface="Arial" charset="0"/>
                <a:hlinkClick r:id="rId6"/>
              </a:rPr>
              <a:t>Contribuciones recientes </a:t>
            </a:r>
            <a:endParaRPr lang="es-MX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5C54E77-0C40-9548-AD6A-D5FF92877E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324" y="4596103"/>
            <a:ext cx="1607440" cy="20342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24CFA8-1207-6F47-B2E9-EB0EBFCABC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07" y="2981955"/>
            <a:ext cx="2821527" cy="15098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4289C9-8DDF-584C-9175-4B7C3A6556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994" y="764086"/>
            <a:ext cx="1550387" cy="21352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DA4387F-9262-6640-A72C-A3C353328308}"/>
              </a:ext>
            </a:extLst>
          </p:cNvPr>
          <p:cNvSpPr/>
          <p:nvPr/>
        </p:nvSpPr>
        <p:spPr>
          <a:xfrm>
            <a:off x="1873776" y="1426774"/>
            <a:ext cx="989742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Ferrari L.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 2020. </a:t>
            </a:r>
            <a:r>
              <a:rPr lang="en-US" sz="1700" b="1" u="sng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Una mirada retrospectiva: Pico del petróleo y fin del crecimiento.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America Latina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Movimiento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 54 (550), 15-18.</a:t>
            </a:r>
            <a:endParaRPr lang="en-US" sz="17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59087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ge of a book&#10;&#10;Description automatically generated with medium confidence">
            <a:extLst>
              <a:ext uri="{FF2B5EF4-FFF2-40B4-BE49-F238E27FC236}">
                <a16:creationId xmlns:a16="http://schemas.microsoft.com/office/drawing/2014/main" id="{204EEA3F-B953-1A4B-849D-C90C9A729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086" y="904646"/>
            <a:ext cx="4033979" cy="58287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FA757E-B9D3-9740-82DB-794898DD7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35" y="3088176"/>
            <a:ext cx="4465170" cy="33664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9E512E-3197-FF44-A181-596AE9427EE3}"/>
              </a:ext>
            </a:extLst>
          </p:cNvPr>
          <p:cNvSpPr/>
          <p:nvPr/>
        </p:nvSpPr>
        <p:spPr>
          <a:xfrm>
            <a:off x="304800" y="136472"/>
            <a:ext cx="11805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s-E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Todo empezó con el </a:t>
            </a:r>
            <a:r>
              <a:rPr lang="es-ES" sz="32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peak</a:t>
            </a:r>
            <a:r>
              <a:rPr lang="es-ES" sz="32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ES" sz="32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oil</a:t>
            </a:r>
            <a:r>
              <a:rPr lang="es-E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…</a:t>
            </a:r>
            <a:endParaRPr lang="es-MX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098D04-E87B-9142-84DE-51809A97232E}"/>
              </a:ext>
            </a:extLst>
          </p:cNvPr>
          <p:cNvSpPr txBox="1"/>
          <p:nvPr/>
        </p:nvSpPr>
        <p:spPr>
          <a:xfrm>
            <a:off x="425935" y="2581836"/>
            <a:ext cx="291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2000" b="1" dirty="0"/>
              <a:t>Conferencia octubre 2005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D3B448-B706-D649-B1C0-87B8BEDC5330}"/>
              </a:ext>
            </a:extLst>
          </p:cNvPr>
          <p:cNvSpPr txBox="1"/>
          <p:nvPr/>
        </p:nvSpPr>
        <p:spPr>
          <a:xfrm>
            <a:off x="8237354" y="3465064"/>
            <a:ext cx="302344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MX" sz="2000" b="1" dirty="0"/>
              <a:t>Articulo Gaceta UNAM marzo 2006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FAD574-0636-3443-81C6-ADFAB2723938}"/>
              </a:ext>
            </a:extLst>
          </p:cNvPr>
          <p:cNvCxnSpPr>
            <a:cxnSpLocks/>
          </p:cNvCxnSpPr>
          <p:nvPr/>
        </p:nvCxnSpPr>
        <p:spPr>
          <a:xfrm>
            <a:off x="178676" y="798788"/>
            <a:ext cx="117505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722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9E512E-3197-FF44-A181-596AE9427EE3}"/>
              </a:ext>
            </a:extLst>
          </p:cNvPr>
          <p:cNvSpPr/>
          <p:nvPr/>
        </p:nvSpPr>
        <p:spPr>
          <a:xfrm>
            <a:off x="81504" y="136472"/>
            <a:ext cx="1202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s-E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Y continuó con una mirada mas amplia</a:t>
            </a:r>
            <a:endParaRPr lang="es-MX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098D04-E87B-9142-84DE-51809A97232E}"/>
              </a:ext>
            </a:extLst>
          </p:cNvPr>
          <p:cNvSpPr txBox="1"/>
          <p:nvPr/>
        </p:nvSpPr>
        <p:spPr>
          <a:xfrm>
            <a:off x="13246" y="96048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2000" b="1" dirty="0"/>
              <a:t>2010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47D48B-3DCC-884F-917F-F18A53731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2" y="1345313"/>
            <a:ext cx="3051439" cy="22571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7F1106-5394-EF42-A107-A78CD7301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122" y="1345313"/>
            <a:ext cx="3000341" cy="22571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5EC641-58BA-F140-86A2-CADDF836E1C7}"/>
              </a:ext>
            </a:extLst>
          </p:cNvPr>
          <p:cNvSpPr txBox="1"/>
          <p:nvPr/>
        </p:nvSpPr>
        <p:spPr>
          <a:xfrm>
            <a:off x="3097716" y="95589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2000" b="1" dirty="0"/>
              <a:t>2012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8FBDE9-B8F8-C04F-AC10-CCE63F7D9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282" y="1346421"/>
            <a:ext cx="2988618" cy="22571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3827AF-3152-1A48-B137-24EF516CF085}"/>
              </a:ext>
            </a:extLst>
          </p:cNvPr>
          <p:cNvSpPr txBox="1"/>
          <p:nvPr/>
        </p:nvSpPr>
        <p:spPr>
          <a:xfrm>
            <a:off x="6231362" y="95589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2000" b="1" dirty="0"/>
              <a:t>2013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935D8A-3AB5-F142-B325-C87FB18ED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7159" y="1353471"/>
            <a:ext cx="2993955" cy="22489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59946E-AA15-1B41-8940-CE2ECE38C31C}"/>
              </a:ext>
            </a:extLst>
          </p:cNvPr>
          <p:cNvSpPr txBox="1"/>
          <p:nvPr/>
        </p:nvSpPr>
        <p:spPr>
          <a:xfrm>
            <a:off x="9187159" y="95589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2000" b="1" dirty="0"/>
              <a:t>2014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1C8DDA-E17C-4B4D-B7F2-71CD06E06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83" y="4281340"/>
            <a:ext cx="3004815" cy="22571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545B53-DB44-6540-925D-CD4756F26B18}"/>
              </a:ext>
            </a:extLst>
          </p:cNvPr>
          <p:cNvSpPr txBox="1"/>
          <p:nvPr/>
        </p:nvSpPr>
        <p:spPr>
          <a:xfrm>
            <a:off x="81504" y="3929645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2000" b="1" dirty="0"/>
              <a:t>2015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D96D87D-F261-534A-BCD8-A60640AFCE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5965" y="4281340"/>
            <a:ext cx="3007179" cy="22571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BB39D5-03ED-5A43-AF71-B9852D582ECB}"/>
              </a:ext>
            </a:extLst>
          </p:cNvPr>
          <p:cNvSpPr txBox="1"/>
          <p:nvPr/>
        </p:nvSpPr>
        <p:spPr>
          <a:xfrm>
            <a:off x="3141458" y="391479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2000" b="1" dirty="0"/>
              <a:t>2016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680750F-452E-F148-B1F7-C5A29AD340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4739" y="4281339"/>
            <a:ext cx="3007181" cy="22571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090C21-128C-0D4E-B1F3-A16E739F9186}"/>
              </a:ext>
            </a:extLst>
          </p:cNvPr>
          <p:cNvSpPr txBox="1"/>
          <p:nvPr/>
        </p:nvSpPr>
        <p:spPr>
          <a:xfrm>
            <a:off x="6219041" y="388122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2000" b="1" dirty="0"/>
              <a:t>2017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900699-5FAB-2049-BCD1-08916F84FA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2629" y="4281339"/>
            <a:ext cx="2992122" cy="22489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FD1460-0B6D-354F-98B6-47EB69EFFE33}"/>
              </a:ext>
            </a:extLst>
          </p:cNvPr>
          <p:cNvSpPr txBox="1"/>
          <p:nvPr/>
        </p:nvSpPr>
        <p:spPr>
          <a:xfrm>
            <a:off x="9212629" y="391479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2000" b="1" dirty="0"/>
              <a:t>2018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8A14CC-AC41-A044-8AFA-581F3977544D}"/>
              </a:ext>
            </a:extLst>
          </p:cNvPr>
          <p:cNvCxnSpPr>
            <a:cxnSpLocks/>
          </p:cNvCxnSpPr>
          <p:nvPr/>
        </p:nvCxnSpPr>
        <p:spPr>
          <a:xfrm>
            <a:off x="178676" y="798788"/>
            <a:ext cx="117505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868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9E512E-3197-FF44-A181-596AE9427EE3}"/>
              </a:ext>
            </a:extLst>
          </p:cNvPr>
          <p:cNvSpPr/>
          <p:nvPr/>
        </p:nvSpPr>
        <p:spPr>
          <a:xfrm>
            <a:off x="81504" y="136472"/>
            <a:ext cx="1202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s-E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Proyectos recientes</a:t>
            </a:r>
            <a:endParaRPr lang="es-MX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1C7083-5AA4-9346-B06C-7BB5E9084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4" y="4583462"/>
            <a:ext cx="2880322" cy="17035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A637A6-9A9D-5B4F-B60D-743939E98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8" y="2618609"/>
            <a:ext cx="2891208" cy="18551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7647B5-04F0-DF40-B49A-BE2FF78AE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8" y="1848462"/>
            <a:ext cx="2978030" cy="660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0E2859-8162-8C48-BA50-E06CAE293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93" y="1709714"/>
            <a:ext cx="2783119" cy="1850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5D365C-3566-8B44-BB7A-47D802829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93" y="979939"/>
            <a:ext cx="2146300" cy="6604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2A47796-AB89-1344-A92B-A7A01E37F5D4}"/>
              </a:ext>
            </a:extLst>
          </p:cNvPr>
          <p:cNvSpPr/>
          <p:nvPr/>
        </p:nvSpPr>
        <p:spPr>
          <a:xfrm>
            <a:off x="81504" y="979939"/>
            <a:ext cx="2891208" cy="15289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012BE-57E8-BC42-BEC3-E0EBA030C7BA}"/>
              </a:ext>
            </a:extLst>
          </p:cNvPr>
          <p:cNvSpPr txBox="1"/>
          <p:nvPr/>
        </p:nvSpPr>
        <p:spPr>
          <a:xfrm>
            <a:off x="3133493" y="2691590"/>
            <a:ext cx="8953402" cy="1665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Proyecto CONACYT 2021-2024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Construir un repositorio único, integrado, constantemente actualizado y abierto </a:t>
            </a: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sobre el sistema energético mexicano; herramienta de visualización y modelación para elaborar </a:t>
            </a:r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soluciones energéticas integrales desde la producción hasta el uso final de energía; </a:t>
            </a: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tomando en cuenta las características energéticas, vocación económica y rasgos sociales y culturales a nivel regional.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E83B24-63A5-E54D-91EC-4A2BF1383B8B}"/>
              </a:ext>
            </a:extLst>
          </p:cNvPr>
          <p:cNvSpPr txBox="1"/>
          <p:nvPr/>
        </p:nvSpPr>
        <p:spPr>
          <a:xfrm>
            <a:off x="3150477" y="4904018"/>
            <a:ext cx="8421413" cy="99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Grupo de Estudio </a:t>
            </a:r>
            <a:r>
              <a:rPr lang="es-ES_tradnl" b="1" dirty="0" err="1">
                <a:latin typeface="Arial" panose="020B0604020202020204" pitchFamily="34" charset="0"/>
                <a:cs typeface="Arial" panose="020B0604020202020204" pitchFamily="34" charset="0"/>
              </a:rPr>
              <a:t>Transdisciplinario</a:t>
            </a:r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 sobre Energía y Crisis Civilizatoria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Grupo de reflexión y profundización; página web de divulgación; conferencias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- Se presenta mas adelante en el coloquio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97674D-CA0F-A84C-B6E4-8D8B031811CD}"/>
              </a:ext>
            </a:extLst>
          </p:cNvPr>
          <p:cNvSpPr txBox="1"/>
          <p:nvPr/>
        </p:nvSpPr>
        <p:spPr>
          <a:xfrm>
            <a:off x="3108436" y="1025700"/>
            <a:ext cx="88208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s-MX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Nacional Estrategico sobre Energía y Cambio Climático, CONACYT </a:t>
            </a:r>
          </a:p>
          <a:p>
            <a:pPr>
              <a:spcBef>
                <a:spcPct val="0"/>
              </a:spcBef>
              <a:buNone/>
            </a:pPr>
            <a:r>
              <a:rPr lang="es-MX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Impulsando proyectos de investigación e incidencia con un enfoque integral de la temática energética. Convocatoria. Ciclo de webinarios. Documentos de análisis. Libro sobre el sistema energético mexicano y transición energética justa y sustenable en preparación</a:t>
            </a:r>
            <a:r>
              <a:rPr lang="es-MX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C18B91-1D67-E647-B699-F6691CEE2963}"/>
              </a:ext>
            </a:extLst>
          </p:cNvPr>
          <p:cNvCxnSpPr>
            <a:cxnSpLocks/>
          </p:cNvCxnSpPr>
          <p:nvPr/>
        </p:nvCxnSpPr>
        <p:spPr>
          <a:xfrm>
            <a:off x="178676" y="798788"/>
            <a:ext cx="117505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809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626F8B-B409-414C-BA0F-AE10A31CB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98" y="9185"/>
            <a:ext cx="11963401" cy="78825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39240" bIns="0" anchor="ctr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s-MX" sz="3200" b="1" dirty="0">
                <a:solidFill>
                  <a:srgbClr val="000000"/>
                </a:solidFill>
                <a:latin typeface="Arial" charset="0"/>
              </a:rPr>
              <a:t>Vision general: las tendencias globales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FC0358-B4C8-A944-8DD5-9DD8507A5EA3}"/>
              </a:ext>
            </a:extLst>
          </p:cNvPr>
          <p:cNvSpPr txBox="1"/>
          <p:nvPr/>
        </p:nvSpPr>
        <p:spPr>
          <a:xfrm>
            <a:off x="228599" y="1075308"/>
            <a:ext cx="11789229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Las tendencias son claras desde dos décadas: </a:t>
            </a:r>
          </a:p>
          <a:p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 fin de la energía barata </a:t>
            </a:r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mayor costo energético para la economía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menor energía neta  menor recursos para la Sociedad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menor ganancia y acumulación de capital  menor crecimiento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0C15BD-CA50-B54D-87F9-7BB22B7653FD}"/>
              </a:ext>
            </a:extLst>
          </p:cNvPr>
          <p:cNvSpPr txBox="1"/>
          <p:nvPr/>
        </p:nvSpPr>
        <p:spPr>
          <a:xfrm>
            <a:off x="228600" y="2655314"/>
            <a:ext cx="11789228" cy="3477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La respuesta de las elites mundiales a esta situación de crisis ha sido:</a:t>
            </a:r>
          </a:p>
          <a:p>
            <a:endParaRPr lang="es-ES_trad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globalización total </a:t>
            </a:r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(p. ej. inclusión de China en la WTO etc.)</a:t>
            </a:r>
          </a:p>
          <a:p>
            <a:pPr marL="285750" indent="-285750">
              <a:buFontTx/>
              <a:buChar char="-"/>
            </a:pPr>
            <a:r>
              <a:rPr lang="es-ES_tradnl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offshoring</a:t>
            </a:r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 de la producción e disminución del poder adquisitivo de las clases medias occidentales </a:t>
            </a:r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(compensado con trabajar mas tiempo y mas miembros de una familia) </a:t>
            </a:r>
          </a:p>
          <a:p>
            <a:pPr marL="285750" indent="-285750">
              <a:buFontTx/>
              <a:buChar char="-"/>
            </a:pPr>
            <a:r>
              <a:rPr lang="es-ES_tradn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financiarización</a:t>
            </a:r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 de la economía </a:t>
            </a:r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y su desacoplamiento de la economía</a:t>
            </a:r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real</a:t>
            </a:r>
          </a:p>
          <a:p>
            <a:pPr marL="285750" indent="-285750">
              <a:buFontTx/>
              <a:buChar char="-"/>
            </a:pPr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creación de dinero de la nada </a:t>
            </a:r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burbujas bursátiles </a:t>
            </a:r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(transferencia de dinero hacia el 1% o 0.1% de </a:t>
            </a:r>
            <a:r>
              <a:rPr lang="es-ES_tradnl" sz="2000" dirty="0" err="1">
                <a:latin typeface="Arial" panose="020B0604020202020204" pitchFamily="34" charset="0"/>
                <a:cs typeface="Arial" panose="020B0604020202020204" pitchFamily="34" charset="0"/>
              </a:rPr>
              <a:t>super</a:t>
            </a:r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-ricos)</a:t>
            </a:r>
          </a:p>
          <a:p>
            <a:pPr marL="285750" indent="-285750">
              <a:buFontTx/>
              <a:buChar char="-"/>
            </a:pPr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incremento de la deuda a todos lo niveles </a:t>
            </a:r>
          </a:p>
          <a:p>
            <a:pPr marL="285750" indent="-285750">
              <a:buFontTx/>
              <a:buChar char="-"/>
            </a:pPr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Explotación de los hidrocarburos no convencionales</a:t>
            </a:r>
          </a:p>
          <a:p>
            <a:pPr marL="285750" indent="-285750">
              <a:buFontTx/>
              <a:buChar char="-"/>
            </a:pPr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“Crecimiento verde”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F960B1-BBC1-4648-AA6B-B52C3CFEBA08}"/>
              </a:ext>
            </a:extLst>
          </p:cNvPr>
          <p:cNvCxnSpPr>
            <a:cxnSpLocks/>
          </p:cNvCxnSpPr>
          <p:nvPr/>
        </p:nvCxnSpPr>
        <p:spPr>
          <a:xfrm>
            <a:off x="178676" y="798788"/>
            <a:ext cx="117505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454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2EC6BF-E6A5-A14F-B212-B6DB1E40D34A}"/>
              </a:ext>
            </a:extLst>
          </p:cNvPr>
          <p:cNvSpPr/>
          <p:nvPr/>
        </p:nvSpPr>
        <p:spPr>
          <a:xfrm>
            <a:off x="3206183" y="1456477"/>
            <a:ext cx="7214323" cy="12311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_tradn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Crisis Material </a:t>
            </a:r>
            <a:r>
              <a:rPr lang="es-ES_tradn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(pico de la energía y de materias primas)</a:t>
            </a:r>
          </a:p>
          <a:p>
            <a:r>
              <a:rPr lang="es-ES_tradn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 de la producción de petróleo y de materias primas no renovables. No se puede continuar con el crecimiento y tampoco hacer que la civilización industrial funciones con fuentes renovables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9ACBAB-D2D3-F74B-8196-2E5B6142BDDD}"/>
              </a:ext>
            </a:extLst>
          </p:cNvPr>
          <p:cNvSpPr/>
          <p:nvPr/>
        </p:nvSpPr>
        <p:spPr>
          <a:xfrm>
            <a:off x="3206183" y="3246679"/>
            <a:ext cx="7214322" cy="12311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s-ES_tradnl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Crisis Ambiental </a:t>
            </a:r>
          </a:p>
          <a:p>
            <a:r>
              <a:rPr lang="es-ES_tradnl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 climático pero también contaminación de agua, aire, suelos, destrucción de ecosistemas, extinción masiva: rebasamiento de la </a:t>
            </a:r>
            <a:r>
              <a:rPr lang="es-ES_tradnl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biocapacidad</a:t>
            </a:r>
            <a:r>
              <a:rPr lang="es-ES_tradnl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planeta</a:t>
            </a:r>
            <a:endParaRPr lang="es-ES_tradnl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6BB563-9288-BC43-8775-C6327522AC4D}"/>
              </a:ext>
            </a:extLst>
          </p:cNvPr>
          <p:cNvSpPr txBox="1"/>
          <p:nvPr/>
        </p:nvSpPr>
        <p:spPr>
          <a:xfrm>
            <a:off x="10670678" y="2716241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X" sz="2000" dirty="0">
                <a:latin typeface="Arial" panose="020B0604020202020204" pitchFamily="34" charset="0"/>
                <a:cs typeface="Arial" panose="020B0604020202020204" pitchFamily="34" charset="0"/>
              </a:rPr>
              <a:t>Limites </a:t>
            </a:r>
          </a:p>
          <a:p>
            <a:pPr algn="ctr"/>
            <a:r>
              <a:rPr lang="en-MX" sz="2000" dirty="0">
                <a:latin typeface="Arial" panose="020B0604020202020204" pitchFamily="34" charset="0"/>
                <a:cs typeface="Arial" panose="020B0604020202020204" pitchFamily="34" charset="0"/>
              </a:rPr>
              <a:t>planetarios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F5ABCAB-96C1-6743-A73B-E70634E39C08}"/>
              </a:ext>
            </a:extLst>
          </p:cNvPr>
          <p:cNvCxnSpPr>
            <a:cxnSpLocks/>
          </p:cNvCxnSpPr>
          <p:nvPr/>
        </p:nvCxnSpPr>
        <p:spPr>
          <a:xfrm>
            <a:off x="10670678" y="1439917"/>
            <a:ext cx="0" cy="3069021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30A0E4C-CC8E-E042-97EA-CA2DB6D33D04}"/>
              </a:ext>
            </a:extLst>
          </p:cNvPr>
          <p:cNvSpPr/>
          <p:nvPr/>
        </p:nvSpPr>
        <p:spPr>
          <a:xfrm>
            <a:off x="3206186" y="5057901"/>
            <a:ext cx="7214319" cy="1231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B5004F"/>
            </a:solidFill>
          </a:ln>
        </p:spPr>
        <p:txBody>
          <a:bodyPr wrap="square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Crisis Social </a:t>
            </a:r>
          </a:p>
          <a:p>
            <a:r>
              <a:rPr lang="es-ES_tradn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Creciente inequidad del consumo, minoría derrochadora y contaminante vs población en pobreza energética. </a:t>
            </a:r>
          </a:p>
          <a:p>
            <a:r>
              <a:rPr lang="es-ES_tradn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Inestabilidad social y política.</a:t>
            </a:r>
            <a:endParaRPr lang="es-ES_tradnl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30962D-83E0-C243-B89A-CFA615BC6413}"/>
              </a:ext>
            </a:extLst>
          </p:cNvPr>
          <p:cNvSpPr/>
          <p:nvPr/>
        </p:nvSpPr>
        <p:spPr>
          <a:xfrm>
            <a:off x="163008" y="157772"/>
            <a:ext cx="1202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s-E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La crisis civilizatoria</a:t>
            </a:r>
            <a:endParaRPr lang="es-MX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2" descr="Oil Field Desktop Wallpaper #4TKPIW5 - Picserio.com">
            <a:extLst>
              <a:ext uri="{FF2B5EF4-FFF2-40B4-BE49-F238E27FC236}">
                <a16:creationId xmlns:a16="http://schemas.microsoft.com/office/drawing/2014/main" id="{5ABB6E58-F4EE-9742-A0F2-2364B74E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36" y="1185753"/>
            <a:ext cx="2763331" cy="17725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FC2E4D-6687-2141-BF24-6A5CD9363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36" y="3103621"/>
            <a:ext cx="2763331" cy="15382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A picture containing city, outdoor, busy, shore&#10;&#10;Description automatically generated">
            <a:extLst>
              <a:ext uri="{FF2B5EF4-FFF2-40B4-BE49-F238E27FC236}">
                <a16:creationId xmlns:a16="http://schemas.microsoft.com/office/drawing/2014/main" id="{0EF2DE4E-5A90-CE4E-B4BD-1E6E12610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6" y="4803085"/>
            <a:ext cx="2763331" cy="155437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3FA3D6-60F8-F74D-A96A-2FB8986FA6A2}"/>
              </a:ext>
            </a:extLst>
          </p:cNvPr>
          <p:cNvCxnSpPr>
            <a:cxnSpLocks/>
          </p:cNvCxnSpPr>
          <p:nvPr/>
        </p:nvCxnSpPr>
        <p:spPr>
          <a:xfrm>
            <a:off x="178676" y="798788"/>
            <a:ext cx="117505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602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6F15C4-7310-D744-BA64-B8C4543225B7}"/>
              </a:ext>
            </a:extLst>
          </p:cNvPr>
          <p:cNvSpPr/>
          <p:nvPr/>
        </p:nvSpPr>
        <p:spPr>
          <a:xfrm>
            <a:off x="130624" y="955520"/>
            <a:ext cx="11937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El crecimiento exponencial infinito es físicamente imposible y ambientalmente dañino, pero es intrínseco al sistema capitalista y al modelo </a:t>
            </a:r>
            <a:r>
              <a:rPr lang="es-ES_tradn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extractivista</a:t>
            </a:r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pic>
        <p:nvPicPr>
          <p:cNvPr id="5" name="Picture 2" descr="magen relacionada">
            <a:extLst>
              <a:ext uri="{FF2B5EF4-FFF2-40B4-BE49-F238E27FC236}">
                <a16:creationId xmlns:a16="http://schemas.microsoft.com/office/drawing/2014/main" id="{5412A2B8-FF4A-CF42-9C58-8EF63F2A1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406" y="1753385"/>
            <a:ext cx="4730648" cy="222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sultado de imagen para growth for the sake of growth">
            <a:extLst>
              <a:ext uri="{FF2B5EF4-FFF2-40B4-BE49-F238E27FC236}">
                <a16:creationId xmlns:a16="http://schemas.microsoft.com/office/drawing/2014/main" id="{A00354C1-5690-0049-B1A3-7D1710852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5824" y="1753718"/>
            <a:ext cx="4718835" cy="222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39A631-109B-FC46-97ED-539921AB3B3A}"/>
              </a:ext>
            </a:extLst>
          </p:cNvPr>
          <p:cNvSpPr/>
          <p:nvPr/>
        </p:nvSpPr>
        <p:spPr>
          <a:xfrm>
            <a:off x="130625" y="62235"/>
            <a:ext cx="119373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000" b="1" dirty="0">
                <a:latin typeface="Arial" panose="020B0604020202020204" pitchFamily="34" charset="0"/>
                <a:cs typeface="Arial" panose="020B0604020202020204" pitchFamily="34" charset="0"/>
              </a:rPr>
              <a:t>El origen del problema: crecimiento infinito en un planeta finito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AD2D6C-F26D-B840-B753-BCC474A7AAC9}"/>
              </a:ext>
            </a:extLst>
          </p:cNvPr>
          <p:cNvSpPr/>
          <p:nvPr/>
        </p:nvSpPr>
        <p:spPr>
          <a:xfrm>
            <a:off x="230350" y="5310271"/>
            <a:ext cx="118375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llegada del </a:t>
            </a:r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fin de la energía y materias primas abundantes </a:t>
            </a:r>
            <a:r>
              <a:rPr lang="es-E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baratas y el </a:t>
            </a:r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rebasamiento de la </a:t>
            </a:r>
            <a:r>
              <a:rPr lang="es-ES_tradn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biocapacidad</a:t>
            </a:r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 del planeta de </a:t>
            </a:r>
            <a:r>
              <a:rPr lang="es-E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reciclar nuestros desechos nos ha puesto en una situación de extrema fragilidad que la economía neoclásica no es capaz de entender y la tecnología no puede solucionar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24233E-57D3-604C-9C0A-964D1F89C456}"/>
              </a:ext>
            </a:extLst>
          </p:cNvPr>
          <p:cNvSpPr/>
          <p:nvPr/>
        </p:nvSpPr>
        <p:spPr>
          <a:xfrm>
            <a:off x="5129435" y="4300824"/>
            <a:ext cx="1676400" cy="7078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FF2EF38-64E6-3F49-A667-3842C33AB5D1}"/>
              </a:ext>
            </a:extLst>
          </p:cNvPr>
          <p:cNvCxnSpPr>
            <a:cxnSpLocks/>
          </p:cNvCxnSpPr>
          <p:nvPr/>
        </p:nvCxnSpPr>
        <p:spPr>
          <a:xfrm>
            <a:off x="3819783" y="4602385"/>
            <a:ext cx="1229956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4D9E817-3B64-914D-BB2B-19265F240EA8}"/>
              </a:ext>
            </a:extLst>
          </p:cNvPr>
          <p:cNvSpPr txBox="1"/>
          <p:nvPr/>
        </p:nvSpPr>
        <p:spPr>
          <a:xfrm>
            <a:off x="1489812" y="4289736"/>
            <a:ext cx="2507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ENTRADA: </a:t>
            </a:r>
            <a:r>
              <a:rPr lang="en-US" sz="2000" b="1" dirty="0" err="1">
                <a:solidFill>
                  <a:srgbClr val="C00000"/>
                </a:solidFill>
              </a:rPr>
              <a:t>Energía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C00000"/>
                </a:solidFill>
              </a:rPr>
              <a:t>materias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primas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B83899-F381-C34C-B90C-FB288521342E}"/>
              </a:ext>
            </a:extLst>
          </p:cNvPr>
          <p:cNvSpPr txBox="1"/>
          <p:nvPr/>
        </p:nvSpPr>
        <p:spPr>
          <a:xfrm>
            <a:off x="8015452" y="4261855"/>
            <a:ext cx="2507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rgbClr val="C00000"/>
                </a:solidFill>
              </a:rPr>
              <a:t>SALIDA: </a:t>
            </a:r>
            <a:r>
              <a:rPr lang="en-US" sz="2000" b="1" dirty="0" err="1">
                <a:solidFill>
                  <a:srgbClr val="C00000"/>
                </a:solidFill>
              </a:rPr>
              <a:t>Desechos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contaminantes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0980D5-EE8B-6C41-B57B-48C625E446DD}"/>
              </a:ext>
            </a:extLst>
          </p:cNvPr>
          <p:cNvSpPr txBox="1"/>
          <p:nvPr/>
        </p:nvSpPr>
        <p:spPr>
          <a:xfrm>
            <a:off x="4839515" y="4445162"/>
            <a:ext cx="225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/>
              <a:t>ECONOMÍA</a:t>
            </a:r>
            <a:endParaRPr lang="en-US" sz="2000" b="1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70684F1-4524-9E42-91EA-9B6625EBCB66}"/>
              </a:ext>
            </a:extLst>
          </p:cNvPr>
          <p:cNvCxnSpPr>
            <a:cxnSpLocks/>
          </p:cNvCxnSpPr>
          <p:nvPr/>
        </p:nvCxnSpPr>
        <p:spPr>
          <a:xfrm>
            <a:off x="6946061" y="4593916"/>
            <a:ext cx="1229956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86C7FEC-903D-0940-96C0-B52C6CCAE321}"/>
              </a:ext>
            </a:extLst>
          </p:cNvPr>
          <p:cNvSpPr/>
          <p:nvPr/>
        </p:nvSpPr>
        <p:spPr>
          <a:xfrm>
            <a:off x="1643981" y="4202864"/>
            <a:ext cx="8735342" cy="9020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CFD51D8-4963-AF40-9720-7542DF6B090A}"/>
              </a:ext>
            </a:extLst>
          </p:cNvPr>
          <p:cNvCxnSpPr>
            <a:cxnSpLocks/>
          </p:cNvCxnSpPr>
          <p:nvPr/>
        </p:nvCxnSpPr>
        <p:spPr>
          <a:xfrm>
            <a:off x="178676" y="798788"/>
            <a:ext cx="117505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585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2AE5F89-07AA-564D-8A6A-1854AFE8160E}"/>
              </a:ext>
            </a:extLst>
          </p:cNvPr>
          <p:cNvSpPr/>
          <p:nvPr/>
        </p:nvSpPr>
        <p:spPr>
          <a:xfrm>
            <a:off x="81504" y="135469"/>
            <a:ext cx="1202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s-E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¿Colapso o descenso prospero?</a:t>
            </a:r>
            <a:endParaRPr lang="es-MX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9" name="Picture 2" descr="EL EFECTO SÉNECA – La Ventana Ciudadana">
            <a:extLst>
              <a:ext uri="{FF2B5EF4-FFF2-40B4-BE49-F238E27FC236}">
                <a16:creationId xmlns:a16="http://schemas.microsoft.com/office/drawing/2014/main" id="{BC73E15B-C0C5-E245-83B4-E884CF374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231" y="4354370"/>
            <a:ext cx="3439052" cy="250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133678D0-2CCB-EB46-942A-8C65E6AAD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89" y="1135562"/>
            <a:ext cx="5135964" cy="31093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E5FC13-48E2-3448-B01F-B1D92C2BC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837" y="2280541"/>
            <a:ext cx="5050974" cy="2100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18FA1A-6F3B-C04D-9A6C-86E8DFC71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838" y="4496844"/>
            <a:ext cx="5050974" cy="232189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2A4D40-239F-DC4A-B431-CFD3F96D3334}"/>
              </a:ext>
            </a:extLst>
          </p:cNvPr>
          <p:cNvCxnSpPr>
            <a:cxnSpLocks/>
          </p:cNvCxnSpPr>
          <p:nvPr/>
        </p:nvCxnSpPr>
        <p:spPr>
          <a:xfrm>
            <a:off x="178676" y="798788"/>
            <a:ext cx="117505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8C4B193-8C90-DB4A-BBA6-61DA908EC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838" y="63060"/>
            <a:ext cx="5050975" cy="22217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36826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>
            <a:spLocks noChangeArrowheads="1"/>
          </p:cNvSpPr>
          <p:nvPr/>
        </p:nvSpPr>
        <p:spPr bwMode="auto">
          <a:xfrm>
            <a:off x="130624" y="1148762"/>
            <a:ext cx="120613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SzPct val="60000"/>
              <a:buFont typeface="Wingdings" pitchFamily="2" charset="2"/>
              <a:buChar char="§"/>
            </a:pPr>
            <a:r>
              <a:rPr lang="es-MX" b="1" dirty="0">
                <a:latin typeface="Arial" charset="0"/>
              </a:rPr>
              <a:t>Des-globalización hacia economías regionales</a:t>
            </a:r>
            <a:r>
              <a:rPr lang="es-MX" dirty="0">
                <a:latin typeface="Arial" charset="0"/>
              </a:rPr>
              <a:t>: producir y consumir localmente</a:t>
            </a:r>
          </a:p>
          <a:p>
            <a:pPr marL="342900" indent="-342900">
              <a:buSzPct val="60000"/>
              <a:buFont typeface="Wingdings" pitchFamily="2" charset="2"/>
              <a:buChar char="§"/>
            </a:pPr>
            <a:r>
              <a:rPr lang="es-MX" b="1" dirty="0">
                <a:latin typeface="Arial" charset="0"/>
              </a:rPr>
              <a:t>Agricultura no dependiente de combustibles fósiles: </a:t>
            </a:r>
            <a:r>
              <a:rPr lang="es-MX" dirty="0">
                <a:latin typeface="Arial" charset="0"/>
              </a:rPr>
              <a:t>agroecología, permacultura y dieta mas vegetariana  </a:t>
            </a:r>
          </a:p>
          <a:p>
            <a:pPr marL="342900" indent="-342900">
              <a:buSzPct val="60000"/>
              <a:buFont typeface="Wingdings" pitchFamily="2" charset="2"/>
              <a:buChar char="§"/>
            </a:pPr>
            <a:r>
              <a:rPr lang="es-MX" b="1" dirty="0">
                <a:latin typeface="Arial" charset="0"/>
              </a:rPr>
              <a:t>Fin del extractivismo; bienes duraderos, reciclaje y reuso:</a:t>
            </a:r>
            <a:r>
              <a:rPr lang="es-MX" dirty="0">
                <a:latin typeface="Arial" charset="0"/>
              </a:rPr>
              <a:t> fin de la obsolescencia programada</a:t>
            </a:r>
          </a:p>
          <a:p>
            <a:pPr marL="342900" indent="-342900">
              <a:buSzPct val="60000"/>
              <a:buFont typeface="Wingdings" pitchFamily="2" charset="2"/>
              <a:buChar char="§"/>
            </a:pPr>
            <a:r>
              <a:rPr lang="es-MX" b="1" dirty="0">
                <a:latin typeface="Arial" charset="0"/>
              </a:rPr>
              <a:t>Justicia social: </a:t>
            </a:r>
            <a:r>
              <a:rPr lang="es-MX" dirty="0">
                <a:latin typeface="Arial" charset="0"/>
              </a:rPr>
              <a:t>tope al consumo de la parte mas rica, mayor equidad en la distribución de los recusos</a:t>
            </a:r>
          </a:p>
          <a:p>
            <a:pPr marL="342900" indent="-342900">
              <a:buSzPct val="60000"/>
              <a:buFont typeface="Wingdings" pitchFamily="2" charset="2"/>
              <a:buChar char="§"/>
            </a:pPr>
            <a:r>
              <a:rPr lang="en-MX" b="1" dirty="0">
                <a:latin typeface="Arial" panose="020B0604020202020204" pitchFamily="34" charset="0"/>
                <a:cs typeface="Arial" panose="020B0604020202020204" pitchFamily="34" charset="0"/>
              </a:rPr>
              <a:t>Dejar a un lado el PIB como medida del bienestar</a:t>
            </a:r>
          </a:p>
          <a:p>
            <a:pPr marL="342900" indent="-342900">
              <a:buSzPct val="60000"/>
              <a:buFont typeface="Wingdings" pitchFamily="2" charset="2"/>
              <a:buChar char="§"/>
            </a:pPr>
            <a:r>
              <a:rPr lang="en-MX" b="1" dirty="0">
                <a:latin typeface="Arial" panose="020B0604020202020204" pitchFamily="34" charset="0"/>
                <a:cs typeface="Arial" panose="020B0604020202020204" pitchFamily="34" charset="0"/>
              </a:rPr>
              <a:t>Estilos de vida más simples y menos materialistas</a:t>
            </a:r>
            <a:r>
              <a:rPr lang="en-MX" dirty="0">
                <a:latin typeface="Arial" panose="020B0604020202020204" pitchFamily="34" charset="0"/>
                <a:cs typeface="Arial" panose="020B0604020202020204" pitchFamily="34" charset="0"/>
              </a:rPr>
              <a:t>: mucha menos producción y consumo, menos preocupación por las posesiones materiales, y mucha más atención a las fuentes no materiales de satisfacción con la vida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C45C9-9E64-C347-B84C-A4F9D636B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4" y="3617856"/>
            <a:ext cx="1711582" cy="22153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 descr="Local is Our Future - a new book by Helena Norberg-Hodge - Local ...">
            <a:extLst>
              <a:ext uri="{FF2B5EF4-FFF2-40B4-BE49-F238E27FC236}">
                <a16:creationId xmlns:a16="http://schemas.microsoft.com/office/drawing/2014/main" id="{0202E34B-2775-E849-8908-1564BA4EE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581" y="4306541"/>
            <a:ext cx="1669328" cy="25039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 Prosperous Way Down : Howard T. Odum : 9780870816109">
            <a:extLst>
              <a:ext uri="{FF2B5EF4-FFF2-40B4-BE49-F238E27FC236}">
                <a16:creationId xmlns:a16="http://schemas.microsoft.com/office/drawing/2014/main" id="{05B0BB96-974D-634A-94A7-11B4182A1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183" y="3563157"/>
            <a:ext cx="1575268" cy="236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7CEC32-7C4A-0447-A4E3-5082ACFA8F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066" y="4443112"/>
            <a:ext cx="1649816" cy="23688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5E4D7C-8E83-0D4D-B859-A1552EE46B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502" y="3563157"/>
            <a:ext cx="1757492" cy="2573915"/>
          </a:xfrm>
          <a:prstGeom prst="rect">
            <a:avLst/>
          </a:prstGeom>
        </p:spPr>
      </p:pic>
      <p:pic>
        <p:nvPicPr>
          <p:cNvPr id="13" name="Picture 2" descr="Imagen relacionada">
            <a:extLst>
              <a:ext uri="{FF2B5EF4-FFF2-40B4-BE49-F238E27FC236}">
                <a16:creationId xmlns:a16="http://schemas.microsoft.com/office/drawing/2014/main" id="{6C03780D-E1FF-6C40-B763-A132A84EA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3154" y="4446776"/>
            <a:ext cx="1649815" cy="23705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6">
            <a:extLst>
              <a:ext uri="{FF2B5EF4-FFF2-40B4-BE49-F238E27FC236}">
                <a16:creationId xmlns:a16="http://schemas.microsoft.com/office/drawing/2014/main" id="{F362DE40-13EA-3C49-9215-6B8D4D63AC2B}"/>
              </a:ext>
            </a:extLst>
          </p:cNvPr>
          <p:cNvSpPr/>
          <p:nvPr/>
        </p:nvSpPr>
        <p:spPr>
          <a:xfrm>
            <a:off x="0" y="1068397"/>
            <a:ext cx="12192000" cy="75414"/>
          </a:xfrm>
          <a:prstGeom prst="rect">
            <a:avLst/>
          </a:prstGeom>
          <a:solidFill>
            <a:srgbClr val="1EB3DE"/>
          </a:solidFill>
          <a:ln>
            <a:solidFill>
              <a:srgbClr val="1EB3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9B9885-6248-444D-8176-7F270C9D628F}"/>
              </a:ext>
            </a:extLst>
          </p:cNvPr>
          <p:cNvSpPr/>
          <p:nvPr/>
        </p:nvSpPr>
        <p:spPr>
          <a:xfrm>
            <a:off x="130625" y="62235"/>
            <a:ext cx="119373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s-MX" sz="3200" b="1" dirty="0">
                <a:solidFill>
                  <a:srgbClr val="000000"/>
                </a:solidFill>
                <a:latin typeface="Arial" charset="0"/>
              </a:rPr>
              <a:t>Descenso prospero</a:t>
            </a:r>
            <a:r>
              <a:rPr lang="es-ES" sz="3200" b="1" dirty="0">
                <a:solidFill>
                  <a:srgbClr val="000000"/>
                </a:solidFill>
                <a:latin typeface="Arial" charset="0"/>
              </a:rPr>
              <a:t>: 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s-ES" sz="3200" b="1" dirty="0">
                <a:solidFill>
                  <a:srgbClr val="000000"/>
                </a:solidFill>
                <a:latin typeface="Arial" charset="0"/>
              </a:rPr>
              <a:t>relocalización, democratización, redistribución </a:t>
            </a:r>
            <a:endParaRPr lang="es-MX" sz="3200" dirty="0">
              <a:solidFill>
                <a:srgbClr val="00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C26C46-2A67-194C-BD92-4FF7CFC270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20939" y="3563157"/>
            <a:ext cx="1851444" cy="24543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F6FE9A-6225-4B49-B5B7-E9A2A7D95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Ferrari - Mesa ISRES 2020+</a:t>
            </a:r>
          </a:p>
        </p:txBody>
      </p:sp>
    </p:spTree>
    <p:extLst>
      <p:ext uri="{BB962C8B-B14F-4D97-AF65-F5344CB8AC3E}">
        <p14:creationId xmlns:p14="http://schemas.microsoft.com/office/powerpoint/2010/main" val="24357241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</TotalTime>
  <Words>923</Words>
  <Application>Microsoft Macintosh PowerPoint</Application>
  <PresentationFormat>Widescreen</PresentationFormat>
  <Paragraphs>78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Malayalam Sangam MN</vt:lpstr>
      <vt:lpstr>Open Sans</vt:lpstr>
      <vt:lpstr>Wingdings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Azucena Silva Norman</dc:creator>
  <cp:lastModifiedBy>Microsoft Office User</cp:lastModifiedBy>
  <cp:revision>20</cp:revision>
  <dcterms:created xsi:type="dcterms:W3CDTF">2021-11-16T01:55:33Z</dcterms:created>
  <dcterms:modified xsi:type="dcterms:W3CDTF">2021-11-17T16:45:20Z</dcterms:modified>
</cp:coreProperties>
</file>